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sldIdLst>
    <p:sldId id="261" r:id="rId5"/>
    <p:sldId id="256" r:id="rId6"/>
    <p:sldId id="257" r:id="rId7"/>
    <p:sldId id="258" r:id="rId8"/>
    <p:sldId id="259" r:id="rId9"/>
    <p:sldId id="260"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6" d="100"/>
          <a:sy n="86" d="100"/>
        </p:scale>
        <p:origin x="-1080" y="-21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B90D24-2D88-422A-B820-73C60B04FE2C}" type="datetimeFigureOut">
              <a:rPr lang="en-US" smtClean="0"/>
              <a:t>11/1/2010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A63544-13B8-4FC2-8F63-826B193292CB}" type="slidenum">
              <a:rPr lang="en-US" smtClean="0"/>
              <a:t>‹#›</a:t>
            </a:fld>
            <a:endParaRPr lang="en-US"/>
          </a:p>
        </p:txBody>
      </p:sp>
    </p:spTree>
    <p:extLst>
      <p:ext uri="{BB962C8B-B14F-4D97-AF65-F5344CB8AC3E}">
        <p14:creationId xmlns:p14="http://schemas.microsoft.com/office/powerpoint/2010/main" val="1749351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dirty="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ED633E70-EE1D-4E8C-979B-CC38951EB395}" type="datetimeFigureOut">
              <a:rPr lang="en-US" smtClean="0"/>
              <a:pPr/>
              <a:t>11/1/2010</a:t>
            </a:fld>
            <a:endParaRPr lang="en-US" dirty="0"/>
          </a:p>
        </p:txBody>
      </p:sp>
      <p:sp>
        <p:nvSpPr>
          <p:cNvPr id="17" name="Slide Number Placeholder 16"/>
          <p:cNvSpPr>
            <a:spLocks noGrp="1"/>
          </p:cNvSpPr>
          <p:nvPr>
            <p:ph type="sldNum" sz="quarter" idx="11"/>
          </p:nvPr>
        </p:nvSpPr>
        <p:spPr/>
        <p:txBody>
          <a:bodyPr/>
          <a:lstStyle/>
          <a:p>
            <a:fld id="{56C7CB35-BA1D-4BD3-93EE-7BD7219F27F9}" type="slidenum">
              <a:rPr lang="en-US" smtClean="0"/>
              <a:pPr/>
              <a:t>‹#›</a:t>
            </a:fld>
            <a:endParaRPr lang="en-US" dirty="0"/>
          </a:p>
        </p:txBody>
      </p:sp>
      <p:sp>
        <p:nvSpPr>
          <p:cNvPr id="19" name="Footer Placeholder 18"/>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633E70-EE1D-4E8C-979B-CC38951EB395}"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7CB35-BA1D-4BD3-93EE-7BD7219F27F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633E70-EE1D-4E8C-979B-CC38951EB395}" type="datetimeFigureOut">
              <a:rPr lang="en-US" smtClean="0"/>
              <a:pPr/>
              <a:t>11/1/2010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6C7CB35-BA1D-4BD3-93EE-7BD7219F27F9}" type="slidenum">
              <a:rPr lang="en-US" smtClean="0"/>
              <a:pPr/>
              <a:t>‹#›</a:t>
            </a:fld>
            <a:endParaRPr lang="en-US" dirty="0"/>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ED633E70-EE1D-4E8C-979B-CC38951EB395}" type="datetimeFigureOut">
              <a:rPr lang="en-US" smtClean="0"/>
              <a:pPr/>
              <a:t>11/1/2010</a:t>
            </a:fld>
            <a:endParaRPr lang="en-US" dirty="0"/>
          </a:p>
        </p:txBody>
      </p:sp>
      <p:sp>
        <p:nvSpPr>
          <p:cNvPr id="12" name="Slide Number Placeholder 11"/>
          <p:cNvSpPr>
            <a:spLocks noGrp="1"/>
          </p:cNvSpPr>
          <p:nvPr>
            <p:ph type="sldNum" sz="quarter" idx="15"/>
          </p:nvPr>
        </p:nvSpPr>
        <p:spPr/>
        <p:txBody>
          <a:bodyPr/>
          <a:lstStyle/>
          <a:p>
            <a:fld id="{56C7CB35-BA1D-4BD3-93EE-7BD7219F27F9}" type="slidenum">
              <a:rPr lang="en-US" smtClean="0"/>
              <a:pPr/>
              <a:t>‹#›</a:t>
            </a:fld>
            <a:endParaRPr lang="en-US" dirty="0"/>
          </a:p>
        </p:txBody>
      </p:sp>
      <p:sp>
        <p:nvSpPr>
          <p:cNvPr id="13" name="Footer Placeholder 12"/>
          <p:cNvSpPr>
            <a:spLocks noGrp="1"/>
          </p:cNvSpPr>
          <p:nvPr>
            <p:ph type="ftr" sz="quarter" idx="16"/>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dirty="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ED633E70-EE1D-4E8C-979B-CC38951EB395}" type="datetimeFigureOut">
              <a:rPr lang="en-US" smtClean="0"/>
              <a:pPr/>
              <a:t>11/1/2010</a:t>
            </a:fld>
            <a:endParaRPr lang="en-US" dirty="0"/>
          </a:p>
        </p:txBody>
      </p:sp>
      <p:sp>
        <p:nvSpPr>
          <p:cNvPr id="14" name="Slide Number Placeholder 13"/>
          <p:cNvSpPr>
            <a:spLocks noGrp="1"/>
          </p:cNvSpPr>
          <p:nvPr>
            <p:ph type="sldNum" sz="quarter" idx="11"/>
          </p:nvPr>
        </p:nvSpPr>
        <p:spPr/>
        <p:txBody>
          <a:bodyPr/>
          <a:lstStyle/>
          <a:p>
            <a:fld id="{56C7CB35-BA1D-4BD3-93EE-7BD7219F27F9}"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ED633E70-EE1D-4E8C-979B-CC38951EB395}" type="datetimeFigureOut">
              <a:rPr lang="en-US" smtClean="0"/>
              <a:pPr/>
              <a:t>11/1/2010</a:t>
            </a:fld>
            <a:endParaRPr lang="en-US" dirty="0"/>
          </a:p>
        </p:txBody>
      </p:sp>
      <p:sp>
        <p:nvSpPr>
          <p:cNvPr id="12" name="Slide Number Placeholder 11"/>
          <p:cNvSpPr>
            <a:spLocks noGrp="1"/>
          </p:cNvSpPr>
          <p:nvPr>
            <p:ph type="sldNum" sz="quarter" idx="16"/>
          </p:nvPr>
        </p:nvSpPr>
        <p:spPr/>
        <p:txBody>
          <a:bodyPr/>
          <a:lstStyle/>
          <a:p>
            <a:fld id="{56C7CB35-BA1D-4BD3-93EE-7BD7219F27F9}" type="slidenum">
              <a:rPr lang="en-US" smtClean="0"/>
              <a:pPr/>
              <a:t>‹#›</a:t>
            </a:fld>
            <a:endParaRPr lang="en-US" dirty="0"/>
          </a:p>
        </p:txBody>
      </p:sp>
      <p:sp>
        <p:nvSpPr>
          <p:cNvPr id="13" name="Footer Placeholder 12"/>
          <p:cNvSpPr>
            <a:spLocks noGrp="1"/>
          </p:cNvSpPr>
          <p:nvPr>
            <p:ph type="ftr" sz="quarter" idx="17"/>
          </p:nvPr>
        </p:nvSpPr>
        <p:spPr/>
        <p:txBody>
          <a:bodyPr/>
          <a:lstStyle/>
          <a:p>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ED633E70-EE1D-4E8C-979B-CC38951EB395}" type="datetimeFigureOut">
              <a:rPr lang="en-US" smtClean="0"/>
              <a:pPr/>
              <a:t>11/1/2010</a:t>
            </a:fld>
            <a:endParaRPr lang="en-US" dirty="0"/>
          </a:p>
        </p:txBody>
      </p:sp>
      <p:sp>
        <p:nvSpPr>
          <p:cNvPr id="12" name="Slide Number Placeholder 11"/>
          <p:cNvSpPr>
            <a:spLocks noGrp="1"/>
          </p:cNvSpPr>
          <p:nvPr>
            <p:ph type="sldNum" sz="quarter" idx="17"/>
          </p:nvPr>
        </p:nvSpPr>
        <p:spPr/>
        <p:txBody>
          <a:bodyPr/>
          <a:lstStyle/>
          <a:p>
            <a:fld id="{56C7CB35-BA1D-4BD3-93EE-7BD7219F27F9}" type="slidenum">
              <a:rPr lang="en-US" smtClean="0"/>
              <a:pPr/>
              <a:t>‹#›</a:t>
            </a:fld>
            <a:endParaRPr lang="en-US" dirty="0"/>
          </a:p>
        </p:txBody>
      </p:sp>
      <p:sp>
        <p:nvSpPr>
          <p:cNvPr id="13" name="Footer Placeholder 12"/>
          <p:cNvSpPr>
            <a:spLocks noGrp="1"/>
          </p:cNvSpPr>
          <p:nvPr>
            <p:ph type="ftr" sz="quarter" idx="18"/>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ED633E70-EE1D-4E8C-979B-CC38951EB395}" type="datetimeFigureOut">
              <a:rPr lang="en-US" smtClean="0"/>
              <a:pPr/>
              <a:t>11/1/2010</a:t>
            </a:fld>
            <a:endParaRPr lang="en-US" dirty="0"/>
          </a:p>
        </p:txBody>
      </p:sp>
      <p:sp>
        <p:nvSpPr>
          <p:cNvPr id="16" name="Slide Number Placeholder 15"/>
          <p:cNvSpPr>
            <a:spLocks noGrp="1"/>
          </p:cNvSpPr>
          <p:nvPr>
            <p:ph type="sldNum" sz="quarter" idx="11"/>
          </p:nvPr>
        </p:nvSpPr>
        <p:spPr/>
        <p:txBody>
          <a:bodyPr/>
          <a:lstStyle/>
          <a:p>
            <a:fld id="{56C7CB35-BA1D-4BD3-93EE-7BD7219F27F9}"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ED633E70-EE1D-4E8C-979B-CC38951EB395}" type="datetimeFigureOut">
              <a:rPr lang="en-US" smtClean="0"/>
              <a:pPr/>
              <a:t>11/1/2010</a:t>
            </a:fld>
            <a:endParaRPr lang="en-US" dirty="0"/>
          </a:p>
        </p:txBody>
      </p:sp>
      <p:sp>
        <p:nvSpPr>
          <p:cNvPr id="8" name="Slide Number Placeholder 7"/>
          <p:cNvSpPr>
            <a:spLocks noGrp="1"/>
          </p:cNvSpPr>
          <p:nvPr>
            <p:ph type="sldNum" sz="quarter" idx="11"/>
          </p:nvPr>
        </p:nvSpPr>
        <p:spPr/>
        <p:txBody>
          <a:bodyPr/>
          <a:lstStyle/>
          <a:p>
            <a:fld id="{56C7CB35-BA1D-4BD3-93EE-7BD7219F27F9}"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ED633E70-EE1D-4E8C-979B-CC38951EB395}" type="datetimeFigureOut">
              <a:rPr lang="en-US" smtClean="0"/>
              <a:pPr/>
              <a:t>11/1/2010</a:t>
            </a:fld>
            <a:endParaRPr lang="en-US" dirty="0"/>
          </a:p>
        </p:txBody>
      </p:sp>
      <p:sp>
        <p:nvSpPr>
          <p:cNvPr id="19" name="Slide Number Placeholder 18"/>
          <p:cNvSpPr>
            <a:spLocks noGrp="1"/>
          </p:cNvSpPr>
          <p:nvPr>
            <p:ph type="sldNum" sz="quarter" idx="16"/>
          </p:nvPr>
        </p:nvSpPr>
        <p:spPr/>
        <p:txBody>
          <a:bodyPr/>
          <a:lstStyle/>
          <a:p>
            <a:fld id="{56C7CB35-BA1D-4BD3-93EE-7BD7219F27F9}" type="slidenum">
              <a:rPr lang="en-US" smtClean="0"/>
              <a:pPr/>
              <a:t>‹#›</a:t>
            </a:fld>
            <a:endParaRPr lang="en-US" dirty="0"/>
          </a:p>
        </p:txBody>
      </p:sp>
      <p:sp>
        <p:nvSpPr>
          <p:cNvPr id="23" name="Footer Placeholder 22"/>
          <p:cNvSpPr>
            <a:spLocks noGrp="1"/>
          </p:cNvSpPr>
          <p:nvPr>
            <p:ph type="ftr" sz="quarter" idx="17"/>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ED633E70-EE1D-4E8C-979B-CC38951EB395}" type="datetimeFigureOut">
              <a:rPr lang="en-US" smtClean="0"/>
              <a:pPr/>
              <a:t>11/1/2010</a:t>
            </a:fld>
            <a:endParaRPr lang="en-US" dirty="0"/>
          </a:p>
        </p:txBody>
      </p:sp>
      <p:sp>
        <p:nvSpPr>
          <p:cNvPr id="14" name="Slide Number Placeholder 13"/>
          <p:cNvSpPr>
            <a:spLocks noGrp="1"/>
          </p:cNvSpPr>
          <p:nvPr>
            <p:ph type="sldNum" sz="quarter" idx="15"/>
          </p:nvPr>
        </p:nvSpPr>
        <p:spPr>
          <a:xfrm>
            <a:off x="4038600" y="6172200"/>
            <a:ext cx="1066800" cy="304800"/>
          </a:xfrm>
        </p:spPr>
        <p:txBody>
          <a:bodyPr/>
          <a:lstStyle/>
          <a:p>
            <a:fld id="{56C7CB35-BA1D-4BD3-93EE-7BD7219F27F9}" type="slidenum">
              <a:rPr lang="en-US" smtClean="0"/>
              <a:pPr/>
              <a:t>‹#›</a:t>
            </a:fld>
            <a:endParaRPr lang="en-US" dirty="0"/>
          </a:p>
        </p:txBody>
      </p:sp>
      <p:sp>
        <p:nvSpPr>
          <p:cNvPr id="15" name="Footer Placeholder 14"/>
          <p:cNvSpPr>
            <a:spLocks noGrp="1"/>
          </p:cNvSpPr>
          <p:nvPr>
            <p:ph type="ftr" sz="quarter" idx="16"/>
          </p:nvPr>
        </p:nvSpPr>
        <p:spPr>
          <a:xfrm>
            <a:off x="1447800" y="6486525"/>
            <a:ext cx="6248400" cy="29210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ED633E70-EE1D-4E8C-979B-CC38951EB395}" type="datetimeFigureOut">
              <a:rPr lang="en-US" smtClean="0"/>
              <a:pPr/>
              <a:t>11/1/2010</a:t>
            </a:fld>
            <a:endParaRPr lang="en-US" dirty="0"/>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56C7CB35-BA1D-4BD3-93EE-7BD7219F27F9}" type="slidenum">
              <a:rPr lang="en-US" smtClean="0"/>
              <a:pPr/>
              <a:t>‹#›</a:t>
            </a:fld>
            <a:endParaRPr lang="en-US" dirty="0"/>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rot="1124808">
            <a:off x="73337" y="2967335"/>
            <a:ext cx="8997336" cy="923330"/>
          </a:xfrm>
          <a:prstGeom prst="rect">
            <a:avLst/>
          </a:prstGeom>
          <a:noFill/>
        </p:spPr>
        <p:txBody>
          <a:bodyPr wrap="none" lIns="91440" tIns="45720" rIns="91440" bIns="45720">
            <a:spAutoFit/>
          </a:bodyPr>
          <a:lstStyle/>
          <a:p>
            <a:pPr algn="ctr"/>
            <a:r>
              <a:rPr lang="en-US" sz="5400" b="1" dirty="0" smtClean="0">
                <a:ln w="10541" cmpd="sng">
                  <a:solidFill>
                    <a:srgbClr val="7D7D7D">
                      <a:tint val="100000"/>
                      <a:shade val="100000"/>
                      <a:satMod val="110000"/>
                    </a:srgbClr>
                  </a:solidFill>
                  <a:prstDash val="solid"/>
                </a:ln>
                <a:solidFill>
                  <a:srgbClr val="7030A0"/>
                </a:solidFill>
                <a:effectLst>
                  <a:glow rad="228600">
                    <a:srgbClr val="002060">
                      <a:alpha val="50000"/>
                    </a:srgbClr>
                  </a:glow>
                </a:effectLst>
              </a:rPr>
              <a:t>Eduardo’s</a:t>
            </a:r>
            <a:r>
              <a:rPr lang="en-US" sz="5400" b="1" dirty="0" smtClean="0">
                <a:ln w="10541" cmpd="sng">
                  <a:solidFill>
                    <a:srgbClr val="7D7D7D">
                      <a:tint val="100000"/>
                      <a:shade val="100000"/>
                      <a:satMod val="110000"/>
                    </a:srgbClr>
                  </a:solidFill>
                  <a:prstDash val="solid"/>
                </a:ln>
                <a:solidFill>
                  <a:srgbClr val="7030A0"/>
                </a:solidFill>
              </a:rPr>
              <a:t> </a:t>
            </a:r>
            <a:r>
              <a:rPr lang="en-US" sz="5400" b="1" dirty="0" smtClean="0">
                <a:ln w="10541" cmpd="sng">
                  <a:solidFill>
                    <a:srgbClr val="7D7D7D">
                      <a:tint val="100000"/>
                      <a:shade val="100000"/>
                      <a:satMod val="110000"/>
                    </a:srgbClr>
                  </a:solidFill>
                  <a:prstDash val="solid"/>
                </a:ln>
                <a:solidFill>
                  <a:srgbClr val="002060"/>
                </a:solidFill>
                <a:effectLst>
                  <a:glow rad="228600">
                    <a:srgbClr val="7030A0">
                      <a:alpha val="50000"/>
                    </a:srgbClr>
                  </a:glow>
                </a:effectLst>
              </a:rPr>
              <a:t>Book</a:t>
            </a:r>
            <a:r>
              <a:rPr lang="en-US" sz="5400" b="1" dirty="0" smtClean="0">
                <a:ln w="10541" cmpd="sng">
                  <a:solidFill>
                    <a:srgbClr val="7D7D7D">
                      <a:tint val="100000"/>
                      <a:shade val="100000"/>
                      <a:satMod val="110000"/>
                    </a:srgbClr>
                  </a:solidFill>
                  <a:prstDash val="solid"/>
                </a:ln>
                <a:solidFill>
                  <a:srgbClr val="7030A0"/>
                </a:solidFill>
              </a:rPr>
              <a:t> </a:t>
            </a:r>
            <a:r>
              <a:rPr lang="en-US" sz="5400" b="1" dirty="0" smtClean="0">
                <a:ln w="10541" cmpd="sng">
                  <a:solidFill>
                    <a:srgbClr val="7D7D7D">
                      <a:tint val="100000"/>
                      <a:shade val="100000"/>
                      <a:satMod val="110000"/>
                    </a:srgbClr>
                  </a:solidFill>
                  <a:prstDash val="solid"/>
                </a:ln>
                <a:solidFill>
                  <a:srgbClr val="7030A0"/>
                </a:solidFill>
                <a:effectLst>
                  <a:glow rad="228600">
                    <a:srgbClr val="002060">
                      <a:alpha val="50000"/>
                    </a:srgbClr>
                  </a:glow>
                  <a:outerShdw blurRad="60007" dir="2000400" sy="-30000" kx="-800400" algn="bl" rotWithShape="0">
                    <a:prstClr val="black">
                      <a:alpha val="20000"/>
                    </a:prstClr>
                  </a:outerShdw>
                </a:effectLst>
              </a:rPr>
              <a:t>Commercial</a:t>
            </a:r>
            <a:endParaRPr lang="en-US" sz="5400" b="1" cap="none" spc="0" dirty="0">
              <a:ln w="10541" cmpd="sng">
                <a:solidFill>
                  <a:srgbClr val="7D7D7D">
                    <a:tint val="100000"/>
                    <a:shade val="100000"/>
                    <a:satMod val="110000"/>
                  </a:srgbClr>
                </a:solidFill>
                <a:prstDash val="solid"/>
              </a:ln>
              <a:solidFill>
                <a:srgbClr val="7030A0"/>
              </a:solidFill>
              <a:effectLst>
                <a:glow rad="228600">
                  <a:srgbClr val="002060">
                    <a:alpha val="50000"/>
                  </a:srgbClr>
                </a:glow>
                <a:outerShdw blurRad="60007" dir="2000400" sy="-30000" kx="-800400" algn="bl" rotWithShape="0">
                  <a:prstClr val="black">
                    <a:alpha val="20000"/>
                  </a:prstClr>
                </a:outerShdw>
              </a:effectLst>
            </a:endParaRPr>
          </a:p>
        </p:txBody>
      </p:sp>
      <p:pic>
        <p:nvPicPr>
          <p:cNvPr id="1026" name="Picture 2" descr="C:\Program Files\Microsoft Office\MEDIA\CAGCAT10\j029912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9000" y="1219200"/>
            <a:ext cx="1100023" cy="180502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Rafael\AppData\Local\Microsoft\Windows\Temporary Internet Files\Content.IE5\OXTG408U\MC90023803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5142" y="4382631"/>
            <a:ext cx="2777905" cy="1907263"/>
          </a:xfrm>
          <a:prstGeom prst="rect">
            <a:avLst/>
          </a:prstGeom>
          <a:noFill/>
          <a:effectLst>
            <a:reflection blurRad="6350" stA="50000" endA="300" endPos="55500" dist="508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31130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97995985_ee0f82d408_b.jpg"/>
          <p:cNvPicPr>
            <a:picLocks noChangeAspect="1"/>
          </p:cNvPicPr>
          <p:nvPr/>
        </p:nvPicPr>
        <p:blipFill>
          <a:blip r:embed="rId2"/>
          <a:stretch>
            <a:fillRect/>
          </a:stretch>
        </p:blipFill>
        <p:spPr>
          <a:xfrm>
            <a:off x="0" y="0"/>
            <a:ext cx="9144000" cy="6893417"/>
          </a:xfrm>
          <a:prstGeom prst="rect">
            <a:avLst/>
          </a:prstGeom>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137100">
            <a:off x="271400" y="426802"/>
            <a:ext cx="2466975" cy="1847850"/>
          </a:xfrm>
          <a:prstGeom prst="rect">
            <a:avLst/>
          </a:prstGeom>
          <a:noFill/>
          <a:ln>
            <a:noFill/>
          </a:ln>
          <a:effectLst>
            <a:glow rad="228600">
              <a:schemeClr val="accent2">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rot="2286465">
            <a:off x="6911548" y="680714"/>
            <a:ext cx="1745380" cy="1200329"/>
          </a:xfrm>
          <a:prstGeom prst="rect">
            <a:avLst/>
          </a:prstGeom>
          <a:noFill/>
        </p:spPr>
        <p:txBody>
          <a:bodyPr wrap="square" rtlCol="0">
            <a:spAutoFit/>
          </a:bodyPr>
          <a:lstStyle/>
          <a:p>
            <a:r>
              <a:rPr lang="en-US" sz="2400" dirty="0" smtClean="0">
                <a:solidFill>
                  <a:srgbClr val="FF0000"/>
                </a:solidFill>
                <a:latin typeface="Blackadder ITC" pitchFamily="82" charset="0"/>
              </a:rPr>
              <a:t>The Lion, The Witch, and The Wardrobe</a:t>
            </a:r>
            <a:r>
              <a:rPr lang="en-US" sz="2400" dirty="0" smtClean="0"/>
              <a:t>.</a:t>
            </a:r>
            <a:endParaRPr lang="en-US" sz="2400" dirty="0"/>
          </a:p>
        </p:txBody>
      </p:sp>
      <p:sp>
        <p:nvSpPr>
          <p:cNvPr id="3" name="TextBox 2"/>
          <p:cNvSpPr txBox="1"/>
          <p:nvPr/>
        </p:nvSpPr>
        <p:spPr>
          <a:xfrm rot="18813391">
            <a:off x="6747637" y="4853971"/>
            <a:ext cx="1909129" cy="1569660"/>
          </a:xfrm>
          <a:prstGeom prst="rect">
            <a:avLst/>
          </a:prstGeom>
          <a:noFill/>
        </p:spPr>
        <p:txBody>
          <a:bodyPr wrap="square" rtlCol="0">
            <a:spAutoFit/>
          </a:bodyPr>
          <a:lstStyle/>
          <a:p>
            <a:r>
              <a:rPr lang="en-US" sz="3200" dirty="0" smtClean="0">
                <a:solidFill>
                  <a:schemeClr val="bg1"/>
                </a:solidFill>
                <a:latin typeface="Blackadder ITC" pitchFamily="82" charset="0"/>
              </a:rPr>
              <a:t>This is a Fantasy book</a:t>
            </a:r>
            <a:endParaRPr lang="en-US" sz="3200" dirty="0">
              <a:solidFill>
                <a:schemeClr val="bg1"/>
              </a:solidFill>
              <a:latin typeface="Blackadder ITC" pitchFamily="82" charset="0"/>
            </a:endParaRPr>
          </a:p>
        </p:txBody>
      </p:sp>
      <p:sp>
        <p:nvSpPr>
          <p:cNvPr id="4" name="TextBox 3"/>
          <p:cNvSpPr txBox="1"/>
          <p:nvPr/>
        </p:nvSpPr>
        <p:spPr>
          <a:xfrm rot="2884895">
            <a:off x="83980" y="5222459"/>
            <a:ext cx="1981200" cy="1077218"/>
          </a:xfrm>
          <a:prstGeom prst="rect">
            <a:avLst/>
          </a:prstGeom>
          <a:noFill/>
        </p:spPr>
        <p:txBody>
          <a:bodyPr wrap="square" rtlCol="0">
            <a:spAutoFit/>
          </a:bodyPr>
          <a:lstStyle/>
          <a:p>
            <a:r>
              <a:rPr lang="en-US" sz="3200" dirty="0" smtClean="0">
                <a:solidFill>
                  <a:srgbClr val="FF0000"/>
                </a:solidFill>
                <a:latin typeface="Blackadder ITC" pitchFamily="82" charset="0"/>
              </a:rPr>
              <a:t>Book by C.S. Lewis</a:t>
            </a:r>
            <a:endParaRPr lang="en-US" sz="3200" dirty="0">
              <a:solidFill>
                <a:srgbClr val="FF0000"/>
              </a:solidFill>
              <a:latin typeface="Blackadder ITC" pitchFamily="82" charset="0"/>
            </a:endParaRPr>
          </a:p>
        </p:txBody>
      </p:sp>
      <p:pic>
        <p:nvPicPr>
          <p:cNvPr id="1028" name="Picture 4" descr="C:\Users\Rafael\AppData\Local\Microsoft\Windows\Temporary Internet Files\Content.IE5\OXTG408U\MC90023068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50707" y="2135148"/>
            <a:ext cx="1552669" cy="2281473"/>
          </a:xfrm>
          <a:prstGeom prst="rect">
            <a:avLst/>
          </a:prstGeom>
          <a:noFill/>
          <a:effectLst>
            <a:glow rad="101600">
              <a:srgbClr val="FFFF00">
                <a:alpha val="60000"/>
              </a:srgbClr>
            </a:glo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lstStyle/>
          <a:p>
            <a:pPr marL="342900" indent="-342900" algn="l">
              <a:buFont typeface="Wingdings" pitchFamily="2" charset="2"/>
              <a:buChar char="v"/>
            </a:pPr>
            <a:r>
              <a:rPr lang="en-US" dirty="0" smtClean="0"/>
              <a:t>Lucy(pro.)</a:t>
            </a:r>
          </a:p>
          <a:p>
            <a:pPr marL="342900" indent="-342900" algn="l">
              <a:buFont typeface="Wingdings" pitchFamily="2" charset="2"/>
              <a:buChar char="v"/>
            </a:pPr>
            <a:r>
              <a:rPr lang="en-US" dirty="0" smtClean="0"/>
              <a:t>Susan (pro.)</a:t>
            </a:r>
          </a:p>
          <a:p>
            <a:pPr marL="342900" indent="-342900" algn="l">
              <a:buFont typeface="Wingdings" pitchFamily="2" charset="2"/>
              <a:buChar char="v"/>
            </a:pPr>
            <a:r>
              <a:rPr lang="en-US" dirty="0" smtClean="0"/>
              <a:t>Peter (pro.)</a:t>
            </a:r>
          </a:p>
          <a:p>
            <a:pPr marL="342900" indent="-342900" algn="l">
              <a:buFont typeface="Wingdings" pitchFamily="2" charset="2"/>
              <a:buChar char="v"/>
            </a:pPr>
            <a:r>
              <a:rPr lang="en-US" dirty="0" smtClean="0"/>
              <a:t>Edmund (pro. / ant.)</a:t>
            </a:r>
          </a:p>
          <a:p>
            <a:pPr marL="342900" indent="-342900" algn="l">
              <a:buFont typeface="Wingdings" pitchFamily="2" charset="2"/>
              <a:buChar char="v"/>
            </a:pPr>
            <a:r>
              <a:rPr lang="en-US" dirty="0" smtClean="0"/>
              <a:t>Mr.Tumnus (The Faun)(pro.)</a:t>
            </a:r>
            <a:endParaRPr lang="en-US" dirty="0"/>
          </a:p>
          <a:p>
            <a:pPr marL="342900" indent="-342900" algn="l">
              <a:buFont typeface="Wingdings" pitchFamily="2" charset="2"/>
              <a:buChar char="v"/>
            </a:pPr>
            <a:r>
              <a:rPr lang="en-US" dirty="0" smtClean="0"/>
              <a:t>The White Witch(ant.)</a:t>
            </a:r>
          </a:p>
          <a:p>
            <a:pPr marL="342900" indent="-342900" algn="l">
              <a:buFont typeface="Wingdings" pitchFamily="2" charset="2"/>
              <a:buChar char="v"/>
            </a:pPr>
            <a:r>
              <a:rPr lang="en-US" dirty="0" smtClean="0"/>
              <a:t>Mr./Mrs. Beaver(pro.)</a:t>
            </a:r>
          </a:p>
          <a:p>
            <a:pPr marL="342900" indent="-342900" algn="l">
              <a:buFont typeface="Wingdings" pitchFamily="2" charset="2"/>
              <a:buChar char="v"/>
            </a:pPr>
            <a:r>
              <a:rPr lang="en-US" dirty="0" smtClean="0"/>
              <a:t>Aslan(pro.)</a:t>
            </a:r>
          </a:p>
          <a:p>
            <a:pPr marL="342900" indent="-342900" algn="l">
              <a:buFont typeface="Wingdings" pitchFamily="2" charset="2"/>
              <a:buChar char="v"/>
            </a:pPr>
            <a:r>
              <a:rPr lang="en-US" dirty="0" smtClean="0"/>
              <a:t>Professor(pro.)(only come’s in beginning of story)</a:t>
            </a:r>
          </a:p>
          <a:p>
            <a:pPr algn="l"/>
            <a:endParaRPr lang="en-US" dirty="0"/>
          </a:p>
        </p:txBody>
      </p:sp>
      <p:sp>
        <p:nvSpPr>
          <p:cNvPr id="2" name="Title 1"/>
          <p:cNvSpPr>
            <a:spLocks noGrp="1"/>
          </p:cNvSpPr>
          <p:nvPr>
            <p:ph type="title"/>
          </p:nvPr>
        </p:nvSpPr>
        <p:spPr>
          <a:xfrm>
            <a:off x="2362200" y="990600"/>
            <a:ext cx="4114800" cy="701040"/>
          </a:xfrm>
        </p:spPr>
        <p:txBody>
          <a:bodyPr/>
          <a:lstStyle/>
          <a:p>
            <a:r>
              <a:rPr lang="en-US" sz="4000" dirty="0" smtClean="0"/>
              <a:t>Character’s</a:t>
            </a:r>
            <a:r>
              <a:rPr lang="en-US" dirty="0" smtClean="0"/>
              <a:t>  </a:t>
            </a:r>
            <a:endParaRPr lang="en-US" dirty="0"/>
          </a:p>
        </p:txBody>
      </p:sp>
    </p:spTree>
    <p:extLst>
      <p:ext uri="{BB962C8B-B14F-4D97-AF65-F5344CB8AC3E}">
        <p14:creationId xmlns:p14="http://schemas.microsoft.com/office/powerpoint/2010/main" val="91053110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3"/>
            <p:extLst>
              <p:ext uri="{D42A27DB-BD31-4B8C-83A1-F6EECF244321}">
                <p14:modId xmlns:p14="http://schemas.microsoft.com/office/powerpoint/2010/main" val="1492579426"/>
              </p:ext>
            </p:extLst>
          </p:nvPr>
        </p:nvGraphicFramePr>
        <p:xfrm>
          <a:off x="304800" y="1524000"/>
          <a:ext cx="8610600" cy="4310742"/>
        </p:xfrm>
        <a:graphic>
          <a:graphicData uri="http://schemas.openxmlformats.org/drawingml/2006/table">
            <a:tbl>
              <a:tblPr firstRow="1" bandRow="1">
                <a:tableStyleId>{7E9639D4-E3E2-4D34-9284-5A2195B3D0D7}</a:tableStyleId>
              </a:tblPr>
              <a:tblGrid>
                <a:gridCol w="4343400"/>
                <a:gridCol w="4267200"/>
              </a:tblGrid>
              <a:tr h="718457">
                <a:tc>
                  <a:txBody>
                    <a:bodyPr/>
                    <a:lstStyle/>
                    <a:p>
                      <a:pPr algn="ctr"/>
                      <a:r>
                        <a:rPr lang="en-US" dirty="0" smtClean="0">
                          <a:solidFill>
                            <a:schemeClr val="bg1"/>
                          </a:solidFill>
                        </a:rPr>
                        <a:t>Static</a:t>
                      </a:r>
                      <a:endParaRPr lang="en-US" dirty="0">
                        <a:solidFill>
                          <a:schemeClr val="bg1"/>
                        </a:solidFill>
                      </a:endParaRPr>
                    </a:p>
                  </a:txBody>
                  <a:tcPr/>
                </a:tc>
                <a:tc>
                  <a:txBody>
                    <a:bodyPr/>
                    <a:lstStyle/>
                    <a:p>
                      <a:r>
                        <a:rPr lang="en-US" dirty="0" smtClean="0"/>
                        <a:t>                           Dynamic</a:t>
                      </a:r>
                      <a:endParaRPr lang="en-US" dirty="0"/>
                    </a:p>
                  </a:txBody>
                  <a:tcPr/>
                </a:tc>
              </a:tr>
              <a:tr h="718457">
                <a:tc>
                  <a:txBody>
                    <a:bodyPr/>
                    <a:lstStyle/>
                    <a:p>
                      <a:r>
                        <a:rPr lang="en-US" dirty="0" smtClean="0">
                          <a:solidFill>
                            <a:schemeClr val="tx1"/>
                          </a:solidFill>
                        </a:rPr>
                        <a:t>Mr.Tumnus</a:t>
                      </a:r>
                    </a:p>
                  </a:txBody>
                  <a:tcPr/>
                </a:tc>
                <a:tc>
                  <a:txBody>
                    <a:bodyPr/>
                    <a:lstStyle/>
                    <a:p>
                      <a:r>
                        <a:rPr lang="en-US" dirty="0" smtClean="0"/>
                        <a:t>Lucy</a:t>
                      </a:r>
                      <a:endParaRPr lang="en-US" dirty="0"/>
                    </a:p>
                  </a:txBody>
                  <a:tcPr/>
                </a:tc>
              </a:tr>
              <a:tr h="718457">
                <a:tc>
                  <a:txBody>
                    <a:bodyPr/>
                    <a:lstStyle/>
                    <a:p>
                      <a:r>
                        <a:rPr lang="en-US" dirty="0" smtClean="0"/>
                        <a:t>THE WHITE</a:t>
                      </a:r>
                      <a:r>
                        <a:rPr lang="en-US" baseline="0" dirty="0" smtClean="0"/>
                        <a:t> WITCH </a:t>
                      </a:r>
                      <a:endParaRPr lang="en-US" dirty="0"/>
                    </a:p>
                  </a:txBody>
                  <a:tcPr/>
                </a:tc>
                <a:tc>
                  <a:txBody>
                    <a:bodyPr/>
                    <a:lstStyle/>
                    <a:p>
                      <a:r>
                        <a:rPr lang="en-US" dirty="0" smtClean="0"/>
                        <a:t>Susan</a:t>
                      </a:r>
                      <a:endParaRPr lang="en-US" dirty="0"/>
                    </a:p>
                  </a:txBody>
                  <a:tcPr/>
                </a:tc>
              </a:tr>
              <a:tr h="718457">
                <a:tc>
                  <a:txBody>
                    <a:bodyPr/>
                    <a:lstStyle/>
                    <a:p>
                      <a:r>
                        <a:rPr lang="en-US" dirty="0" smtClean="0"/>
                        <a:t>Aslan</a:t>
                      </a:r>
                      <a:endParaRPr lang="en-US" dirty="0"/>
                    </a:p>
                  </a:txBody>
                  <a:tcPr/>
                </a:tc>
                <a:tc>
                  <a:txBody>
                    <a:bodyPr/>
                    <a:lstStyle/>
                    <a:p>
                      <a:r>
                        <a:rPr lang="en-US" dirty="0" smtClean="0"/>
                        <a:t>Peter</a:t>
                      </a:r>
                      <a:endParaRPr lang="en-US" dirty="0"/>
                    </a:p>
                  </a:txBody>
                  <a:tcPr/>
                </a:tc>
              </a:tr>
              <a:tr h="718457">
                <a:tc>
                  <a:txBody>
                    <a:bodyPr/>
                    <a:lstStyle/>
                    <a:p>
                      <a:r>
                        <a:rPr lang="en-US" dirty="0" smtClean="0"/>
                        <a:t>Professor</a:t>
                      </a:r>
                      <a:r>
                        <a:rPr lang="en-US" baseline="0" dirty="0" smtClean="0"/>
                        <a:t> </a:t>
                      </a:r>
                      <a:endParaRPr lang="en-US" dirty="0"/>
                    </a:p>
                  </a:txBody>
                  <a:tcPr/>
                </a:tc>
                <a:tc>
                  <a:txBody>
                    <a:bodyPr/>
                    <a:lstStyle/>
                    <a:p>
                      <a:r>
                        <a:rPr lang="en-US" dirty="0" smtClean="0"/>
                        <a:t>Edmund</a:t>
                      </a:r>
                      <a:endParaRPr lang="en-US" dirty="0"/>
                    </a:p>
                  </a:txBody>
                  <a:tcPr/>
                </a:tc>
              </a:tr>
              <a:tr h="718457">
                <a:tc>
                  <a:txBody>
                    <a:bodyPr/>
                    <a:lstStyle/>
                    <a:p>
                      <a:endParaRPr lang="en-US" dirty="0"/>
                    </a:p>
                  </a:txBody>
                  <a:tcPr/>
                </a:tc>
                <a:tc>
                  <a:txBody>
                    <a:bodyPr/>
                    <a:lstStyle/>
                    <a:p>
                      <a:r>
                        <a:rPr lang="en-US" dirty="0" smtClean="0"/>
                        <a:t>Mr./Mrs. Beaver</a:t>
                      </a:r>
                      <a:endParaRPr lang="en-US" dirty="0"/>
                    </a:p>
                  </a:txBody>
                  <a:tcPr/>
                </a:tc>
              </a:tr>
            </a:tbl>
          </a:graphicData>
        </a:graphic>
      </p:graphicFrame>
      <p:sp>
        <p:nvSpPr>
          <p:cNvPr id="3" name="Title 2"/>
          <p:cNvSpPr>
            <a:spLocks noGrp="1"/>
          </p:cNvSpPr>
          <p:nvPr>
            <p:ph type="title"/>
          </p:nvPr>
        </p:nvSpPr>
        <p:spPr>
          <a:xfrm>
            <a:off x="2590800" y="304800"/>
            <a:ext cx="4114800" cy="701040"/>
          </a:xfrm>
        </p:spPr>
        <p:txBody>
          <a:bodyPr>
            <a:normAutofit/>
          </a:bodyPr>
          <a:lstStyle/>
          <a:p>
            <a:r>
              <a:rPr lang="en-US" sz="2800" dirty="0" smtClean="0">
                <a:latin typeface="Chiller" pitchFamily="82" charset="0"/>
              </a:rPr>
              <a:t>Static OR Dynamic?</a:t>
            </a:r>
            <a:endParaRPr lang="en-US" sz="2800" dirty="0">
              <a:latin typeface="Chiller" pitchFamily="82" charset="0"/>
            </a:endParaRPr>
          </a:p>
        </p:txBody>
      </p:sp>
      <p:cxnSp>
        <p:nvCxnSpPr>
          <p:cNvPr id="12" name="Straight Connector 11"/>
          <p:cNvCxnSpPr/>
          <p:nvPr/>
        </p:nvCxnSpPr>
        <p:spPr>
          <a:xfrm>
            <a:off x="4562475" y="2209800"/>
            <a:ext cx="0" cy="362494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5157493"/>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6500" y="838200"/>
            <a:ext cx="4114800" cy="701040"/>
          </a:xfrm>
        </p:spPr>
        <p:txBody>
          <a:bodyPr>
            <a:normAutofit/>
          </a:bodyPr>
          <a:lstStyle/>
          <a:p>
            <a:r>
              <a:rPr lang="en-US" sz="4000" dirty="0" smtClean="0">
                <a:solidFill>
                  <a:srgbClr val="FF0000"/>
                </a:solidFill>
                <a:latin typeface="Chiller" pitchFamily="82" charset="0"/>
              </a:rPr>
              <a:t>Plot </a:t>
            </a:r>
            <a:r>
              <a:rPr lang="en-US" sz="4000" dirty="0" smtClean="0">
                <a:solidFill>
                  <a:srgbClr val="FF0000"/>
                </a:solidFill>
                <a:latin typeface="Chiller" pitchFamily="82" charset="0"/>
              </a:rPr>
              <a:t> line</a:t>
            </a:r>
            <a:endParaRPr lang="en-US" sz="4000" dirty="0">
              <a:solidFill>
                <a:srgbClr val="FF0000"/>
              </a:solidFill>
              <a:latin typeface="Chiller" pitchFamily="82" charset="0"/>
            </a:endParaRPr>
          </a:p>
        </p:txBody>
      </p:sp>
      <p:sp>
        <p:nvSpPr>
          <p:cNvPr id="6" name="Freeform 5"/>
          <p:cNvSpPr/>
          <p:nvPr/>
        </p:nvSpPr>
        <p:spPr>
          <a:xfrm>
            <a:off x="10391" y="2244435"/>
            <a:ext cx="9092045" cy="1975348"/>
          </a:xfrm>
          <a:custGeom>
            <a:avLst/>
            <a:gdLst>
              <a:gd name="connsiteX0" fmla="*/ 0 w 9092045"/>
              <a:gd name="connsiteY0" fmla="*/ 1787238 h 1975348"/>
              <a:gd name="connsiteX1" fmla="*/ 1475509 w 9092045"/>
              <a:gd name="connsiteY1" fmla="*/ 1808020 h 1975348"/>
              <a:gd name="connsiteX2" fmla="*/ 4249882 w 9092045"/>
              <a:gd name="connsiteY2" fmla="*/ 1 h 1975348"/>
              <a:gd name="connsiteX3" fmla="*/ 6972300 w 9092045"/>
              <a:gd name="connsiteY3" fmla="*/ 1818410 h 1975348"/>
              <a:gd name="connsiteX4" fmla="*/ 9092045 w 9092045"/>
              <a:gd name="connsiteY4" fmla="*/ 1693720 h 19753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92045" h="1975348">
                <a:moveTo>
                  <a:pt x="0" y="1787238"/>
                </a:moveTo>
                <a:cubicBezTo>
                  <a:pt x="383597" y="1946565"/>
                  <a:pt x="767195" y="2105893"/>
                  <a:pt x="1475509" y="1808020"/>
                </a:cubicBezTo>
                <a:cubicBezTo>
                  <a:pt x="2183823" y="1510147"/>
                  <a:pt x="3333750" y="-1731"/>
                  <a:pt x="4249882" y="1"/>
                </a:cubicBezTo>
                <a:cubicBezTo>
                  <a:pt x="5166014" y="1733"/>
                  <a:pt x="6165273" y="1536124"/>
                  <a:pt x="6972300" y="1818410"/>
                </a:cubicBezTo>
                <a:cubicBezTo>
                  <a:pt x="7779327" y="2100696"/>
                  <a:pt x="8435686" y="1897208"/>
                  <a:pt x="9092045" y="169372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p:cNvCxnSpPr/>
          <p:nvPr/>
        </p:nvCxnSpPr>
        <p:spPr>
          <a:xfrm>
            <a:off x="1752600" y="3962400"/>
            <a:ext cx="0" cy="2895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352800" y="2590800"/>
            <a:ext cx="76200" cy="4267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715000" y="3124200"/>
            <a:ext cx="0" cy="3733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620000" y="4219783"/>
            <a:ext cx="0" cy="2638217"/>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85800" y="3429000"/>
            <a:ext cx="0" cy="533400"/>
          </a:xfrm>
          <a:prstGeom prst="straightConnector1">
            <a:avLst/>
          </a:prstGeom>
          <a:ln>
            <a:solidFill>
              <a:srgbClr val="0070C0"/>
            </a:solidFill>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a:off x="2286000" y="2895600"/>
            <a:ext cx="0" cy="457200"/>
          </a:xfrm>
          <a:prstGeom prst="straightConnector1">
            <a:avLst/>
          </a:prstGeom>
          <a:ln>
            <a:solidFill>
              <a:srgbClr val="0070C0"/>
            </a:solidFill>
            <a:tailEnd type="arrow"/>
          </a:ln>
        </p:spPr>
        <p:style>
          <a:lnRef idx="1">
            <a:schemeClr val="dk1"/>
          </a:lnRef>
          <a:fillRef idx="0">
            <a:schemeClr val="dk1"/>
          </a:fillRef>
          <a:effectRef idx="0">
            <a:schemeClr val="dk1"/>
          </a:effectRef>
          <a:fontRef idx="minor">
            <a:schemeClr val="tx1"/>
          </a:fontRef>
        </p:style>
      </p:cxnSp>
      <p:cxnSp>
        <p:nvCxnSpPr>
          <p:cNvPr id="24" name="Straight Arrow Connector 23"/>
          <p:cNvCxnSpPr>
            <a:endCxn id="6" idx="2"/>
          </p:cNvCxnSpPr>
          <p:nvPr/>
        </p:nvCxnSpPr>
        <p:spPr>
          <a:xfrm>
            <a:off x="4260273" y="1981200"/>
            <a:ext cx="0" cy="263236"/>
          </a:xfrm>
          <a:prstGeom prst="straightConnector1">
            <a:avLst/>
          </a:prstGeom>
          <a:ln>
            <a:solidFill>
              <a:srgbClr val="0070C0"/>
            </a:solidFill>
            <a:tailEnd type="arrow"/>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a:xfrm>
            <a:off x="6400800" y="3048000"/>
            <a:ext cx="0" cy="533400"/>
          </a:xfrm>
          <a:prstGeom prst="straightConnector1">
            <a:avLst/>
          </a:prstGeom>
          <a:ln>
            <a:solidFill>
              <a:srgbClr val="0070C0"/>
            </a:solidFill>
            <a:tailEnd type="arrow"/>
          </a:ln>
        </p:spPr>
        <p:style>
          <a:lnRef idx="1">
            <a:schemeClr val="dk1"/>
          </a:lnRef>
          <a:fillRef idx="0">
            <a:schemeClr val="dk1"/>
          </a:fillRef>
          <a:effectRef idx="0">
            <a:schemeClr val="dk1"/>
          </a:effectRef>
          <a:fontRef idx="minor">
            <a:schemeClr val="tx1"/>
          </a:fontRef>
        </p:style>
      </p:cxnSp>
      <p:cxnSp>
        <p:nvCxnSpPr>
          <p:cNvPr id="28" name="Straight Arrow Connector 27"/>
          <p:cNvCxnSpPr/>
          <p:nvPr/>
        </p:nvCxnSpPr>
        <p:spPr>
          <a:xfrm>
            <a:off x="8382000" y="3581400"/>
            <a:ext cx="0" cy="457200"/>
          </a:xfrm>
          <a:prstGeom prst="straightConnector1">
            <a:avLst/>
          </a:prstGeom>
          <a:ln>
            <a:solidFill>
              <a:srgbClr val="0070C0"/>
            </a:solidFill>
            <a:tailEnd type="arrow"/>
          </a:ln>
        </p:spPr>
        <p:style>
          <a:lnRef idx="1">
            <a:schemeClr val="dk1"/>
          </a:lnRef>
          <a:fillRef idx="0">
            <a:schemeClr val="dk1"/>
          </a:fillRef>
          <a:effectRef idx="0">
            <a:schemeClr val="dk1"/>
          </a:effectRef>
          <a:fontRef idx="minor">
            <a:schemeClr val="tx1"/>
          </a:fontRef>
        </p:style>
      </p:cxnSp>
      <p:sp>
        <p:nvSpPr>
          <p:cNvPr id="29" name="TextBox 28"/>
          <p:cNvSpPr txBox="1"/>
          <p:nvPr/>
        </p:nvSpPr>
        <p:spPr>
          <a:xfrm>
            <a:off x="152400" y="2974032"/>
            <a:ext cx="1066800" cy="461665"/>
          </a:xfrm>
          <a:prstGeom prst="rect">
            <a:avLst/>
          </a:prstGeom>
          <a:noFill/>
        </p:spPr>
        <p:txBody>
          <a:bodyPr wrap="square" rtlCol="0">
            <a:spAutoFit/>
          </a:bodyPr>
          <a:lstStyle/>
          <a:p>
            <a:r>
              <a:rPr lang="en-US" sz="1200" dirty="0" smtClean="0">
                <a:latin typeface="Bradley Hand ITC" pitchFamily="66" charset="0"/>
              </a:rPr>
              <a:t>Exposition (beginning</a:t>
            </a:r>
            <a:r>
              <a:rPr lang="en-US" sz="1200" dirty="0" smtClean="0"/>
              <a:t>)</a:t>
            </a:r>
            <a:endParaRPr lang="en-US" sz="1200" dirty="0"/>
          </a:p>
        </p:txBody>
      </p:sp>
      <p:sp>
        <p:nvSpPr>
          <p:cNvPr id="9" name="TextBox 8"/>
          <p:cNvSpPr txBox="1"/>
          <p:nvPr/>
        </p:nvSpPr>
        <p:spPr>
          <a:xfrm>
            <a:off x="2057400" y="2284156"/>
            <a:ext cx="762000" cy="646331"/>
          </a:xfrm>
          <a:prstGeom prst="rect">
            <a:avLst/>
          </a:prstGeom>
          <a:noFill/>
        </p:spPr>
        <p:txBody>
          <a:bodyPr wrap="square" rtlCol="0">
            <a:spAutoFit/>
          </a:bodyPr>
          <a:lstStyle/>
          <a:p>
            <a:r>
              <a:rPr lang="en-US" sz="1200" dirty="0" smtClean="0">
                <a:latin typeface="Bradley Hand ITC" pitchFamily="66" charset="0"/>
              </a:rPr>
              <a:t>Rising action event</a:t>
            </a:r>
            <a:endParaRPr lang="en-US" sz="1200" dirty="0">
              <a:latin typeface="Bradley Hand ITC" pitchFamily="66" charset="0"/>
            </a:endParaRPr>
          </a:p>
        </p:txBody>
      </p:sp>
      <p:sp>
        <p:nvSpPr>
          <p:cNvPr id="13" name="TextBox 12"/>
          <p:cNvSpPr txBox="1"/>
          <p:nvPr/>
        </p:nvSpPr>
        <p:spPr>
          <a:xfrm>
            <a:off x="3877059" y="1704201"/>
            <a:ext cx="847341" cy="276999"/>
          </a:xfrm>
          <a:prstGeom prst="rect">
            <a:avLst/>
          </a:prstGeom>
          <a:noFill/>
        </p:spPr>
        <p:txBody>
          <a:bodyPr wrap="square" rtlCol="0">
            <a:spAutoFit/>
          </a:bodyPr>
          <a:lstStyle/>
          <a:p>
            <a:r>
              <a:rPr lang="en-US" sz="1200" dirty="0">
                <a:latin typeface="Bradley Hand ITC" pitchFamily="66" charset="0"/>
              </a:rPr>
              <a:t>C</a:t>
            </a:r>
            <a:r>
              <a:rPr lang="en-US" sz="1200" dirty="0" smtClean="0">
                <a:latin typeface="Bradley Hand ITC" pitchFamily="66" charset="0"/>
              </a:rPr>
              <a:t>limax</a:t>
            </a:r>
            <a:endParaRPr lang="en-US" sz="1200" dirty="0">
              <a:latin typeface="Bradley Hand ITC" pitchFamily="66" charset="0"/>
            </a:endParaRPr>
          </a:p>
        </p:txBody>
      </p:sp>
      <p:sp>
        <p:nvSpPr>
          <p:cNvPr id="15" name="TextBox 14"/>
          <p:cNvSpPr txBox="1"/>
          <p:nvPr/>
        </p:nvSpPr>
        <p:spPr>
          <a:xfrm>
            <a:off x="6019800" y="2607321"/>
            <a:ext cx="1143000" cy="461665"/>
          </a:xfrm>
          <a:prstGeom prst="rect">
            <a:avLst/>
          </a:prstGeom>
          <a:noFill/>
        </p:spPr>
        <p:txBody>
          <a:bodyPr wrap="square" rtlCol="0">
            <a:spAutoFit/>
          </a:bodyPr>
          <a:lstStyle/>
          <a:p>
            <a:r>
              <a:rPr lang="en-US" sz="1200" dirty="0" smtClean="0">
                <a:latin typeface="Bradley Hand ITC" pitchFamily="66" charset="0"/>
              </a:rPr>
              <a:t>Falling action event</a:t>
            </a:r>
            <a:endParaRPr lang="en-US" sz="1200" dirty="0">
              <a:latin typeface="Bradley Hand ITC" pitchFamily="66" charset="0"/>
            </a:endParaRPr>
          </a:p>
        </p:txBody>
      </p:sp>
      <p:sp>
        <p:nvSpPr>
          <p:cNvPr id="16" name="TextBox 15"/>
          <p:cNvSpPr txBox="1"/>
          <p:nvPr/>
        </p:nvSpPr>
        <p:spPr>
          <a:xfrm>
            <a:off x="7876142" y="3322574"/>
            <a:ext cx="1066800" cy="276999"/>
          </a:xfrm>
          <a:prstGeom prst="rect">
            <a:avLst/>
          </a:prstGeom>
          <a:noFill/>
        </p:spPr>
        <p:txBody>
          <a:bodyPr wrap="square" rtlCol="0">
            <a:spAutoFit/>
          </a:bodyPr>
          <a:lstStyle/>
          <a:p>
            <a:r>
              <a:rPr lang="en-US" sz="1200" dirty="0" smtClean="0">
                <a:latin typeface="Bradley Hand ITC" pitchFamily="66" charset="0"/>
              </a:rPr>
              <a:t>Resolution</a:t>
            </a:r>
            <a:endParaRPr lang="en-US" sz="1200" dirty="0">
              <a:latin typeface="Bradley Hand ITC" pitchFamily="66" charset="0"/>
            </a:endParaRPr>
          </a:p>
        </p:txBody>
      </p:sp>
      <p:sp>
        <p:nvSpPr>
          <p:cNvPr id="25" name="TextBox 24"/>
          <p:cNvSpPr txBox="1"/>
          <p:nvPr/>
        </p:nvSpPr>
        <p:spPr>
          <a:xfrm>
            <a:off x="10391" y="4219783"/>
            <a:ext cx="1589809" cy="2462213"/>
          </a:xfrm>
          <a:prstGeom prst="rect">
            <a:avLst/>
          </a:prstGeom>
          <a:noFill/>
        </p:spPr>
        <p:txBody>
          <a:bodyPr wrap="square" rtlCol="0">
            <a:spAutoFit/>
          </a:bodyPr>
          <a:lstStyle/>
          <a:p>
            <a:r>
              <a:rPr lang="en-US" sz="1400" dirty="0" smtClean="0"/>
              <a:t>Four children had to go to a house far out in Europe, because their country was in middle in a war and their parents didn’t want them to get hurt. So, their going to have a really big adventure.</a:t>
            </a:r>
            <a:endParaRPr lang="en-US" sz="1400" dirty="0"/>
          </a:p>
        </p:txBody>
      </p:sp>
      <p:sp>
        <p:nvSpPr>
          <p:cNvPr id="30" name="TextBox 29"/>
          <p:cNvSpPr txBox="1"/>
          <p:nvPr/>
        </p:nvSpPr>
        <p:spPr>
          <a:xfrm>
            <a:off x="1828800" y="3810000"/>
            <a:ext cx="1524000" cy="2893100"/>
          </a:xfrm>
          <a:prstGeom prst="rect">
            <a:avLst/>
          </a:prstGeom>
          <a:noFill/>
        </p:spPr>
        <p:txBody>
          <a:bodyPr wrap="square" rtlCol="0">
            <a:spAutoFit/>
          </a:bodyPr>
          <a:lstStyle/>
          <a:p>
            <a:r>
              <a:rPr lang="en-US" sz="1400" dirty="0" smtClean="0"/>
              <a:t>Lucy enters into the wardrobe. She meets Mr. Tumnus. But Mr.Tumnus was about to hand her in to the With Witch. She Was really upset about that ,but he didn’t do that because he wanted nothing to happened to the daughter of Eve.</a:t>
            </a:r>
            <a:endParaRPr lang="en-US" sz="1400" dirty="0"/>
          </a:p>
        </p:txBody>
      </p:sp>
      <p:sp>
        <p:nvSpPr>
          <p:cNvPr id="31" name="TextBox 30"/>
          <p:cNvSpPr txBox="1"/>
          <p:nvPr/>
        </p:nvSpPr>
        <p:spPr>
          <a:xfrm>
            <a:off x="3429000" y="2838153"/>
            <a:ext cx="2057400" cy="3970318"/>
          </a:xfrm>
          <a:prstGeom prst="rect">
            <a:avLst/>
          </a:prstGeom>
          <a:noFill/>
        </p:spPr>
        <p:txBody>
          <a:bodyPr wrap="square" rtlCol="0">
            <a:spAutoFit/>
          </a:bodyPr>
          <a:lstStyle/>
          <a:p>
            <a:r>
              <a:rPr lang="en-US" sz="1400" dirty="0" smtClean="0"/>
              <a:t>Once all the children were in they followed a red robin. The robin led them to meet somebody. They met a beaver (a talking one).The had diner and then the were on the move because one of them betrayed them (Edmund).They all knew that he went with the white witch. The beaver told them that he must had tasted the white witch food which you cant stop eating. They moved so they can meet Aslan at the stone table.</a:t>
            </a:r>
            <a:endParaRPr lang="en-US" sz="1400" dirty="0"/>
          </a:p>
        </p:txBody>
      </p:sp>
      <p:sp>
        <p:nvSpPr>
          <p:cNvPr id="32" name="TextBox 31"/>
          <p:cNvSpPr txBox="1"/>
          <p:nvPr/>
        </p:nvSpPr>
        <p:spPr>
          <a:xfrm>
            <a:off x="5867400" y="4219783"/>
            <a:ext cx="1676400" cy="2677656"/>
          </a:xfrm>
          <a:prstGeom prst="rect">
            <a:avLst/>
          </a:prstGeom>
          <a:noFill/>
        </p:spPr>
        <p:txBody>
          <a:bodyPr wrap="square" rtlCol="0">
            <a:spAutoFit/>
          </a:bodyPr>
          <a:lstStyle/>
          <a:p>
            <a:r>
              <a:rPr lang="en-US" sz="1400" dirty="0" smtClean="0"/>
              <a:t>Aslan says "We must prepare for war or we will be under the witch’s spell. "But before Father Christmas came and gave them weapons and instructions to how and to whom their going to use against. They started to prepare for war.</a:t>
            </a:r>
            <a:endParaRPr lang="en-US" sz="1400" dirty="0"/>
          </a:p>
        </p:txBody>
      </p:sp>
      <p:sp>
        <p:nvSpPr>
          <p:cNvPr id="33" name="TextBox 32"/>
          <p:cNvSpPr txBox="1"/>
          <p:nvPr/>
        </p:nvSpPr>
        <p:spPr>
          <a:xfrm>
            <a:off x="7647542" y="4019336"/>
            <a:ext cx="1524000" cy="2893100"/>
          </a:xfrm>
          <a:prstGeom prst="rect">
            <a:avLst/>
          </a:prstGeom>
          <a:noFill/>
        </p:spPr>
        <p:txBody>
          <a:bodyPr wrap="square" rtlCol="0">
            <a:spAutoFit/>
          </a:bodyPr>
          <a:lstStyle/>
          <a:p>
            <a:r>
              <a:rPr lang="en-US" sz="1400" dirty="0" smtClean="0"/>
              <a:t>It’s the end of the war and one of them got hurt. Good thing that </a:t>
            </a:r>
            <a:r>
              <a:rPr lang="en-US" sz="1400" dirty="0"/>
              <a:t>F</a:t>
            </a:r>
            <a:r>
              <a:rPr lang="en-US" sz="1400" dirty="0" smtClean="0"/>
              <a:t>ather Christmas gave </a:t>
            </a:r>
            <a:r>
              <a:rPr lang="en-US" sz="1400" dirty="0"/>
              <a:t>L</a:t>
            </a:r>
            <a:r>
              <a:rPr lang="en-US" sz="1400" dirty="0" smtClean="0"/>
              <a:t>ucy some healing liquid. All of them get with Aslan to a big castle where they will become kings or queens of Narnia.</a:t>
            </a:r>
            <a:endParaRPr lang="en-US" sz="1400" dirty="0"/>
          </a:p>
        </p:txBody>
      </p:sp>
    </p:spTree>
    <p:extLst>
      <p:ext uri="{BB962C8B-B14F-4D97-AF65-F5344CB8AC3E}">
        <p14:creationId xmlns:p14="http://schemas.microsoft.com/office/powerpoint/2010/main" val="2973397937"/>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2"/>
          <p:cNvSpPr/>
          <p:nvPr/>
        </p:nvSpPr>
        <p:spPr>
          <a:xfrm>
            <a:off x="2503166" y="640685"/>
            <a:ext cx="6624084" cy="6154019"/>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endParaRPr lang="en-US" dirty="0"/>
          </a:p>
        </p:txBody>
      </p:sp>
      <p:sp>
        <p:nvSpPr>
          <p:cNvPr id="4" name="Flowchart: Connector 3"/>
          <p:cNvSpPr/>
          <p:nvPr/>
        </p:nvSpPr>
        <p:spPr>
          <a:xfrm>
            <a:off x="5044898" y="2985939"/>
            <a:ext cx="1578612" cy="1544782"/>
          </a:xfrm>
          <a:prstGeom prst="flowChartConnector">
            <a:avLst/>
          </a:prstGeom>
        </p:spPr>
        <p:style>
          <a:lnRef idx="0">
            <a:schemeClr val="accent6"/>
          </a:lnRef>
          <a:fillRef idx="3">
            <a:schemeClr val="accent6"/>
          </a:fillRef>
          <a:effectRef idx="3">
            <a:schemeClr val="accent6"/>
          </a:effectRef>
          <a:fontRef idx="minor">
            <a:schemeClr val="lt1"/>
          </a:fontRef>
        </p:style>
        <p:txBody>
          <a:bodyPr rtlCol="0" anchor="ctr"/>
          <a:lstStyle/>
          <a:p>
            <a:r>
              <a:rPr lang="en-US" sz="1050" dirty="0" smtClean="0"/>
              <a:t>It’s a magical world.it is always winter. But four ordinary children will change that story</a:t>
            </a:r>
            <a:r>
              <a:rPr lang="en-US" sz="1000" dirty="0" smtClean="0"/>
              <a:t>.</a:t>
            </a:r>
            <a:endParaRPr lang="en-US" sz="1000" dirty="0"/>
          </a:p>
        </p:txBody>
      </p:sp>
      <p:cxnSp>
        <p:nvCxnSpPr>
          <p:cNvPr id="6" name="Straight Connector 5"/>
          <p:cNvCxnSpPr>
            <a:stCxn id="4" idx="0"/>
            <a:endCxn id="3" idx="0"/>
          </p:cNvCxnSpPr>
          <p:nvPr/>
        </p:nvCxnSpPr>
        <p:spPr>
          <a:xfrm flipH="1" flipV="1">
            <a:off x="5815208" y="640685"/>
            <a:ext cx="18996" cy="2345254"/>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cxnSp>
        <p:nvCxnSpPr>
          <p:cNvPr id="8" name="Straight Connector 7"/>
          <p:cNvCxnSpPr>
            <a:stCxn id="4" idx="4"/>
          </p:cNvCxnSpPr>
          <p:nvPr/>
        </p:nvCxnSpPr>
        <p:spPr>
          <a:xfrm>
            <a:off x="5834204" y="4530721"/>
            <a:ext cx="0" cy="2263983"/>
          </a:xfrm>
          <a:prstGeom prst="line">
            <a:avLst/>
          </a:prstGeom>
          <a:ln>
            <a:solidFill>
              <a:srgbClr val="FF0000"/>
            </a:solidFill>
          </a:ln>
        </p:spPr>
        <p:style>
          <a:lnRef idx="1">
            <a:schemeClr val="dk1"/>
          </a:lnRef>
          <a:fillRef idx="0">
            <a:schemeClr val="dk1"/>
          </a:fillRef>
          <a:effectRef idx="0">
            <a:schemeClr val="dk1"/>
          </a:effectRef>
          <a:fontRef idx="minor">
            <a:schemeClr val="tx1"/>
          </a:fontRef>
        </p:style>
      </p:cxnSp>
      <p:cxnSp>
        <p:nvCxnSpPr>
          <p:cNvPr id="10" name="Straight Connector 9"/>
          <p:cNvCxnSpPr>
            <a:stCxn id="4" idx="2"/>
            <a:endCxn id="3" idx="2"/>
          </p:cNvCxnSpPr>
          <p:nvPr/>
        </p:nvCxnSpPr>
        <p:spPr>
          <a:xfrm flipH="1" flipV="1">
            <a:off x="2503166" y="3717695"/>
            <a:ext cx="2541732" cy="40635"/>
          </a:xfrm>
          <a:prstGeom prst="line">
            <a:avLst/>
          </a:prstGeom>
          <a:ln>
            <a:solidFill>
              <a:srgbClr val="00B050"/>
            </a:solidFill>
          </a:ln>
        </p:spPr>
        <p:style>
          <a:lnRef idx="1">
            <a:schemeClr val="dk1"/>
          </a:lnRef>
          <a:fillRef idx="0">
            <a:schemeClr val="dk1"/>
          </a:fillRef>
          <a:effectRef idx="0">
            <a:schemeClr val="dk1"/>
          </a:effectRef>
          <a:fontRef idx="minor">
            <a:schemeClr val="tx1"/>
          </a:fontRef>
        </p:style>
      </p:cxnSp>
      <p:cxnSp>
        <p:nvCxnSpPr>
          <p:cNvPr id="12" name="Straight Connector 11"/>
          <p:cNvCxnSpPr>
            <a:stCxn id="4" idx="6"/>
            <a:endCxn id="3" idx="6"/>
          </p:cNvCxnSpPr>
          <p:nvPr/>
        </p:nvCxnSpPr>
        <p:spPr>
          <a:xfrm flipV="1">
            <a:off x="6623510" y="3717695"/>
            <a:ext cx="2503740" cy="40635"/>
          </a:xfrm>
          <a:prstGeom prst="line">
            <a:avLst/>
          </a:prstGeom>
          <a:ln>
            <a:solidFill>
              <a:srgbClr val="00B050"/>
            </a:solidFill>
          </a:ln>
        </p:spPr>
        <p:style>
          <a:lnRef idx="1">
            <a:schemeClr val="dk1"/>
          </a:lnRef>
          <a:fillRef idx="0">
            <a:schemeClr val="dk1"/>
          </a:fillRef>
          <a:effectRef idx="0">
            <a:schemeClr val="dk1"/>
          </a:effectRef>
          <a:fontRef idx="minor">
            <a:schemeClr val="tx1"/>
          </a:fontRef>
        </p:style>
      </p:cxnSp>
      <p:cxnSp>
        <p:nvCxnSpPr>
          <p:cNvPr id="14" name="Straight Connector 13"/>
          <p:cNvCxnSpPr>
            <a:stCxn id="4" idx="1"/>
            <a:endCxn id="3" idx="1"/>
          </p:cNvCxnSpPr>
          <p:nvPr/>
        </p:nvCxnSpPr>
        <p:spPr>
          <a:xfrm flipH="1" flipV="1">
            <a:off x="3473241" y="1541920"/>
            <a:ext cx="1802839" cy="1670247"/>
          </a:xfrm>
          <a:prstGeom prst="line">
            <a:avLst/>
          </a:prstGeom>
          <a:ln>
            <a:solidFill>
              <a:srgbClr val="0070C0"/>
            </a:solidFill>
          </a:ln>
        </p:spPr>
        <p:style>
          <a:lnRef idx="1">
            <a:schemeClr val="dk1"/>
          </a:lnRef>
          <a:fillRef idx="0">
            <a:schemeClr val="dk1"/>
          </a:fillRef>
          <a:effectRef idx="0">
            <a:schemeClr val="dk1"/>
          </a:effectRef>
          <a:fontRef idx="minor">
            <a:schemeClr val="tx1"/>
          </a:fontRef>
        </p:style>
      </p:cxnSp>
      <p:cxnSp>
        <p:nvCxnSpPr>
          <p:cNvPr id="22" name="Straight Connector 21"/>
          <p:cNvCxnSpPr>
            <a:stCxn id="4" idx="5"/>
            <a:endCxn id="3" idx="5"/>
          </p:cNvCxnSpPr>
          <p:nvPr/>
        </p:nvCxnSpPr>
        <p:spPr>
          <a:xfrm>
            <a:off x="6392328" y="4304493"/>
            <a:ext cx="1764847" cy="1588976"/>
          </a:xfrm>
          <a:prstGeom prst="line">
            <a:avLst/>
          </a:prstGeom>
          <a:ln>
            <a:solidFill>
              <a:srgbClr val="0070C0"/>
            </a:solidFill>
          </a:ln>
        </p:spPr>
        <p:style>
          <a:lnRef idx="1">
            <a:schemeClr val="dk1"/>
          </a:lnRef>
          <a:fillRef idx="0">
            <a:schemeClr val="dk1"/>
          </a:fillRef>
          <a:effectRef idx="0">
            <a:schemeClr val="dk1"/>
          </a:effectRef>
          <a:fontRef idx="minor">
            <a:schemeClr val="tx1"/>
          </a:fontRef>
        </p:style>
      </p:cxnSp>
      <p:cxnSp>
        <p:nvCxnSpPr>
          <p:cNvPr id="24" name="Straight Connector 23"/>
          <p:cNvCxnSpPr>
            <a:stCxn id="4" idx="3"/>
            <a:endCxn id="3" idx="3"/>
          </p:cNvCxnSpPr>
          <p:nvPr/>
        </p:nvCxnSpPr>
        <p:spPr>
          <a:xfrm flipH="1">
            <a:off x="3473241" y="4304493"/>
            <a:ext cx="1802839" cy="1588976"/>
          </a:xfrm>
          <a:prstGeom prst="line">
            <a:avLst/>
          </a:prstGeom>
          <a:ln>
            <a:solidFill>
              <a:srgbClr val="7030A0"/>
            </a:solidFill>
          </a:ln>
        </p:spPr>
        <p:style>
          <a:lnRef idx="1">
            <a:schemeClr val="dk1"/>
          </a:lnRef>
          <a:fillRef idx="0">
            <a:schemeClr val="dk1"/>
          </a:fillRef>
          <a:effectRef idx="0">
            <a:schemeClr val="dk1"/>
          </a:effectRef>
          <a:fontRef idx="minor">
            <a:schemeClr val="tx1"/>
          </a:fontRef>
        </p:style>
      </p:cxnSp>
      <p:sp>
        <p:nvSpPr>
          <p:cNvPr id="32" name="Rectangle 31"/>
          <p:cNvSpPr/>
          <p:nvPr/>
        </p:nvSpPr>
        <p:spPr>
          <a:xfrm>
            <a:off x="17318" y="-228600"/>
            <a:ext cx="2654573" cy="1754326"/>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Reading</a:t>
            </a:r>
          </a:p>
          <a:p>
            <a:pPr algn="ctr"/>
            <a:r>
              <a:rPr lang="en-US"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Wheel</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cxnSp>
        <p:nvCxnSpPr>
          <p:cNvPr id="44" name="Straight Connector 43"/>
          <p:cNvCxnSpPr>
            <a:stCxn id="4" idx="7"/>
            <a:endCxn id="3" idx="7"/>
          </p:cNvCxnSpPr>
          <p:nvPr/>
        </p:nvCxnSpPr>
        <p:spPr>
          <a:xfrm flipV="1">
            <a:off x="6392328" y="1541920"/>
            <a:ext cx="1764847" cy="1670247"/>
          </a:xfrm>
          <a:prstGeom prst="line">
            <a:avLst/>
          </a:prstGeom>
          <a:ln>
            <a:solidFill>
              <a:srgbClr val="7030A0"/>
            </a:solidFill>
          </a:ln>
        </p:spPr>
        <p:style>
          <a:lnRef idx="1">
            <a:schemeClr val="dk1"/>
          </a:lnRef>
          <a:fillRef idx="0">
            <a:schemeClr val="dk1"/>
          </a:fillRef>
          <a:effectRef idx="0">
            <a:schemeClr val="dk1"/>
          </a:effectRef>
          <a:fontRef idx="minor">
            <a:schemeClr val="tx1"/>
          </a:fontRef>
        </p:style>
      </p:cxnSp>
      <p:sp>
        <p:nvSpPr>
          <p:cNvPr id="45" name="TextBox 44"/>
          <p:cNvSpPr txBox="1"/>
          <p:nvPr/>
        </p:nvSpPr>
        <p:spPr>
          <a:xfrm>
            <a:off x="4699108" y="816302"/>
            <a:ext cx="914400" cy="261610"/>
          </a:xfrm>
          <a:prstGeom prst="rect">
            <a:avLst/>
          </a:prstGeom>
          <a:solidFill>
            <a:srgbClr val="7030A0"/>
          </a:solidFill>
          <a:ln>
            <a:solidFill>
              <a:srgbClr val="7030A0"/>
            </a:solidFill>
          </a:ln>
        </p:spPr>
        <p:txBody>
          <a:bodyPr wrap="square" rtlCol="0">
            <a:spAutoFit/>
          </a:bodyPr>
          <a:lstStyle/>
          <a:p>
            <a:r>
              <a:rPr lang="en-US" sz="1100" dirty="0"/>
              <a:t>C</a:t>
            </a:r>
            <a:r>
              <a:rPr lang="en-US" sz="1100" dirty="0" smtClean="0"/>
              <a:t>onnections</a:t>
            </a:r>
            <a:endParaRPr lang="en-US" sz="1100" dirty="0"/>
          </a:p>
        </p:txBody>
      </p:sp>
      <p:sp>
        <p:nvSpPr>
          <p:cNvPr id="46" name="TextBox 45"/>
          <p:cNvSpPr txBox="1"/>
          <p:nvPr/>
        </p:nvSpPr>
        <p:spPr>
          <a:xfrm>
            <a:off x="5801758" y="816302"/>
            <a:ext cx="893283" cy="400110"/>
          </a:xfrm>
          <a:prstGeom prst="rect">
            <a:avLst/>
          </a:prstGeom>
          <a:solidFill>
            <a:srgbClr val="7030A0"/>
          </a:solidFill>
          <a:ln>
            <a:solidFill>
              <a:srgbClr val="7030A0"/>
            </a:solidFill>
          </a:ln>
        </p:spPr>
        <p:txBody>
          <a:bodyPr wrap="square" rtlCol="0">
            <a:spAutoFit/>
          </a:bodyPr>
          <a:lstStyle/>
          <a:p>
            <a:r>
              <a:rPr lang="en-US" sz="1000" dirty="0" smtClean="0"/>
              <a:t>Determine importance</a:t>
            </a:r>
            <a:endParaRPr lang="en-US" sz="1000" dirty="0"/>
          </a:p>
        </p:txBody>
      </p:sp>
      <p:sp>
        <p:nvSpPr>
          <p:cNvPr id="47" name="TextBox 46"/>
          <p:cNvSpPr txBox="1"/>
          <p:nvPr/>
        </p:nvSpPr>
        <p:spPr>
          <a:xfrm>
            <a:off x="7696014" y="1925846"/>
            <a:ext cx="744496" cy="600164"/>
          </a:xfrm>
          <a:prstGeom prst="rect">
            <a:avLst/>
          </a:prstGeom>
          <a:solidFill>
            <a:srgbClr val="7030A0"/>
          </a:solidFill>
          <a:ln>
            <a:solidFill>
              <a:srgbClr val="7030A0"/>
            </a:solidFill>
          </a:ln>
        </p:spPr>
        <p:txBody>
          <a:bodyPr wrap="square" rtlCol="0">
            <a:spAutoFit/>
          </a:bodyPr>
          <a:lstStyle/>
          <a:p>
            <a:r>
              <a:rPr lang="en-US" sz="1100" dirty="0" smtClean="0"/>
              <a:t>Question and clarify</a:t>
            </a:r>
            <a:endParaRPr lang="en-US" sz="1100" dirty="0"/>
          </a:p>
        </p:txBody>
      </p:sp>
      <p:sp>
        <p:nvSpPr>
          <p:cNvPr id="48" name="TextBox 47"/>
          <p:cNvSpPr txBox="1"/>
          <p:nvPr/>
        </p:nvSpPr>
        <p:spPr>
          <a:xfrm>
            <a:off x="8092409" y="3798966"/>
            <a:ext cx="838200" cy="523220"/>
          </a:xfrm>
          <a:prstGeom prst="rect">
            <a:avLst/>
          </a:prstGeom>
          <a:solidFill>
            <a:srgbClr val="7030A0"/>
          </a:solidFill>
          <a:ln>
            <a:solidFill>
              <a:srgbClr val="7030A0"/>
            </a:solidFill>
          </a:ln>
        </p:spPr>
        <p:txBody>
          <a:bodyPr wrap="square" rtlCol="0">
            <a:spAutoFit/>
          </a:bodyPr>
          <a:lstStyle/>
          <a:p>
            <a:r>
              <a:rPr lang="en-US" sz="1400" dirty="0" smtClean="0"/>
              <a:t>Infer and predict</a:t>
            </a:r>
            <a:endParaRPr lang="en-US" sz="1400" dirty="0"/>
          </a:p>
        </p:txBody>
      </p:sp>
      <p:sp>
        <p:nvSpPr>
          <p:cNvPr id="49" name="TextBox 48"/>
          <p:cNvSpPr txBox="1"/>
          <p:nvPr/>
        </p:nvSpPr>
        <p:spPr>
          <a:xfrm>
            <a:off x="6107239" y="6252446"/>
            <a:ext cx="835164" cy="307777"/>
          </a:xfrm>
          <a:prstGeom prst="rect">
            <a:avLst/>
          </a:prstGeom>
          <a:solidFill>
            <a:srgbClr val="7030A0"/>
          </a:solidFill>
          <a:ln>
            <a:solidFill>
              <a:srgbClr val="7030A0"/>
            </a:solidFill>
          </a:ln>
        </p:spPr>
        <p:txBody>
          <a:bodyPr wrap="square" rtlCol="0">
            <a:spAutoFit/>
          </a:bodyPr>
          <a:lstStyle/>
          <a:p>
            <a:r>
              <a:rPr lang="en-US" sz="1400" dirty="0" smtClean="0"/>
              <a:t>visualize</a:t>
            </a:r>
            <a:endParaRPr lang="en-US" sz="1400" dirty="0"/>
          </a:p>
        </p:txBody>
      </p:sp>
      <p:sp>
        <p:nvSpPr>
          <p:cNvPr id="50" name="TextBox 49"/>
          <p:cNvSpPr txBox="1"/>
          <p:nvPr/>
        </p:nvSpPr>
        <p:spPr>
          <a:xfrm>
            <a:off x="4836042" y="6175501"/>
            <a:ext cx="914400" cy="461665"/>
          </a:xfrm>
          <a:prstGeom prst="rect">
            <a:avLst/>
          </a:prstGeom>
          <a:solidFill>
            <a:srgbClr val="7030A0"/>
          </a:solidFill>
          <a:ln>
            <a:solidFill>
              <a:srgbClr val="7030A0"/>
            </a:solidFill>
          </a:ln>
        </p:spPr>
        <p:txBody>
          <a:bodyPr wrap="square" rtlCol="0">
            <a:spAutoFit/>
          </a:bodyPr>
          <a:lstStyle/>
          <a:p>
            <a:r>
              <a:rPr lang="en-US" sz="1200" dirty="0" smtClean="0"/>
              <a:t>Determine importance</a:t>
            </a:r>
            <a:endParaRPr lang="en-US" sz="1200" dirty="0"/>
          </a:p>
        </p:txBody>
      </p:sp>
      <p:sp>
        <p:nvSpPr>
          <p:cNvPr id="51" name="TextBox 50"/>
          <p:cNvSpPr txBox="1"/>
          <p:nvPr/>
        </p:nvSpPr>
        <p:spPr>
          <a:xfrm>
            <a:off x="3065575" y="1765682"/>
            <a:ext cx="685800" cy="646331"/>
          </a:xfrm>
          <a:prstGeom prst="rect">
            <a:avLst/>
          </a:prstGeom>
          <a:solidFill>
            <a:srgbClr val="7030A0"/>
          </a:solidFill>
          <a:ln>
            <a:solidFill>
              <a:srgbClr val="7030A0"/>
            </a:solidFill>
          </a:ln>
        </p:spPr>
        <p:txBody>
          <a:bodyPr wrap="square" rtlCol="0">
            <a:spAutoFit/>
          </a:bodyPr>
          <a:lstStyle/>
          <a:p>
            <a:r>
              <a:rPr lang="en-US" sz="1200" dirty="0" smtClean="0"/>
              <a:t>Infer and predict</a:t>
            </a:r>
            <a:endParaRPr lang="en-US" sz="1200" dirty="0"/>
          </a:p>
        </p:txBody>
      </p:sp>
      <p:sp>
        <p:nvSpPr>
          <p:cNvPr id="59" name="TextBox 58"/>
          <p:cNvSpPr txBox="1"/>
          <p:nvPr/>
        </p:nvSpPr>
        <p:spPr>
          <a:xfrm>
            <a:off x="2781300" y="4356005"/>
            <a:ext cx="838200" cy="738664"/>
          </a:xfrm>
          <a:prstGeom prst="rect">
            <a:avLst/>
          </a:prstGeom>
          <a:solidFill>
            <a:srgbClr val="7030A0"/>
          </a:solidFill>
          <a:ln>
            <a:solidFill>
              <a:srgbClr val="7030A0"/>
            </a:solidFill>
          </a:ln>
        </p:spPr>
        <p:txBody>
          <a:bodyPr wrap="square" rtlCol="0">
            <a:spAutoFit/>
          </a:bodyPr>
          <a:lstStyle/>
          <a:p>
            <a:r>
              <a:rPr lang="en-US" sz="1400" dirty="0" smtClean="0"/>
              <a:t>Question and clarify</a:t>
            </a:r>
            <a:endParaRPr lang="en-US" sz="1400" dirty="0"/>
          </a:p>
        </p:txBody>
      </p:sp>
      <p:sp>
        <p:nvSpPr>
          <p:cNvPr id="60" name="TextBox 59"/>
          <p:cNvSpPr txBox="1"/>
          <p:nvPr/>
        </p:nvSpPr>
        <p:spPr>
          <a:xfrm>
            <a:off x="5453311" y="2986396"/>
            <a:ext cx="761786" cy="253916"/>
          </a:xfrm>
          <a:prstGeom prst="rect">
            <a:avLst/>
          </a:prstGeom>
          <a:solidFill>
            <a:srgbClr val="0070C0"/>
          </a:solidFill>
          <a:ln>
            <a:solidFill>
              <a:srgbClr val="0070C0"/>
            </a:solidFill>
          </a:ln>
        </p:spPr>
        <p:txBody>
          <a:bodyPr wrap="square" rtlCol="0">
            <a:spAutoFit/>
          </a:bodyPr>
          <a:lstStyle/>
          <a:p>
            <a:r>
              <a:rPr lang="en-US" sz="1050" dirty="0" smtClean="0"/>
              <a:t>synthesize</a:t>
            </a:r>
            <a:endParaRPr lang="en-US" sz="1050" dirty="0"/>
          </a:p>
        </p:txBody>
      </p:sp>
      <p:sp>
        <p:nvSpPr>
          <p:cNvPr id="27" name="TextBox 26"/>
          <p:cNvSpPr txBox="1"/>
          <p:nvPr/>
        </p:nvSpPr>
        <p:spPr>
          <a:xfrm>
            <a:off x="5834204" y="1216412"/>
            <a:ext cx="1408164" cy="1200329"/>
          </a:xfrm>
          <a:prstGeom prst="rect">
            <a:avLst/>
          </a:prstGeom>
          <a:noFill/>
        </p:spPr>
        <p:txBody>
          <a:bodyPr wrap="square" rtlCol="0">
            <a:spAutoFit/>
          </a:bodyPr>
          <a:lstStyle/>
          <a:p>
            <a:r>
              <a:rPr lang="en-US" sz="1200" dirty="0" smtClean="0"/>
              <a:t>Four ordinary children can change that magical world. Like you can change the world by recycling.</a:t>
            </a:r>
            <a:endParaRPr lang="en-US" sz="1200" dirty="0"/>
          </a:p>
        </p:txBody>
      </p:sp>
      <p:sp>
        <p:nvSpPr>
          <p:cNvPr id="28" name="TextBox 27"/>
          <p:cNvSpPr txBox="1"/>
          <p:nvPr/>
        </p:nvSpPr>
        <p:spPr>
          <a:xfrm>
            <a:off x="4342277" y="1077912"/>
            <a:ext cx="1408165" cy="1446550"/>
          </a:xfrm>
          <a:prstGeom prst="rect">
            <a:avLst/>
          </a:prstGeom>
          <a:noFill/>
        </p:spPr>
        <p:txBody>
          <a:bodyPr wrap="square" rtlCol="0">
            <a:spAutoFit/>
          </a:bodyPr>
          <a:lstStyle/>
          <a:p>
            <a:r>
              <a:rPr lang="en-US" sz="1100" dirty="0" smtClean="0"/>
              <a:t>I think this a awesome story. I just like how the author pulls me in.He just writes so good story that like I'm pulled into it when I'm reading the I cant stop reading.</a:t>
            </a:r>
          </a:p>
        </p:txBody>
      </p:sp>
      <p:sp>
        <p:nvSpPr>
          <p:cNvPr id="29" name="TextBox 28"/>
          <p:cNvSpPr txBox="1"/>
          <p:nvPr/>
        </p:nvSpPr>
        <p:spPr>
          <a:xfrm>
            <a:off x="2671891" y="2524462"/>
            <a:ext cx="2027217" cy="1015663"/>
          </a:xfrm>
          <a:prstGeom prst="rect">
            <a:avLst/>
          </a:prstGeom>
          <a:noFill/>
        </p:spPr>
        <p:txBody>
          <a:bodyPr wrap="square" rtlCol="0">
            <a:spAutoFit/>
          </a:bodyPr>
          <a:lstStyle/>
          <a:p>
            <a:r>
              <a:rPr lang="en-US" sz="1200" dirty="0" smtClean="0"/>
              <a:t>I think that in the next book it will talk about when they become kings or queens and how they rule the land that they rule.</a:t>
            </a:r>
            <a:endParaRPr lang="en-US" sz="1200" dirty="0"/>
          </a:p>
        </p:txBody>
      </p:sp>
      <p:sp>
        <p:nvSpPr>
          <p:cNvPr id="30" name="TextBox 29"/>
          <p:cNvSpPr txBox="1"/>
          <p:nvPr/>
        </p:nvSpPr>
        <p:spPr>
          <a:xfrm>
            <a:off x="3505200" y="3798966"/>
            <a:ext cx="1425398" cy="1107996"/>
          </a:xfrm>
          <a:prstGeom prst="rect">
            <a:avLst/>
          </a:prstGeom>
          <a:noFill/>
        </p:spPr>
        <p:txBody>
          <a:bodyPr wrap="square" rtlCol="0">
            <a:spAutoFit/>
          </a:bodyPr>
          <a:lstStyle/>
          <a:p>
            <a:r>
              <a:rPr lang="en-US" sz="1100" dirty="0" smtClean="0"/>
              <a:t>How will they help the people in the country? I think that they will help them get a better living from how the witch treated them.</a:t>
            </a:r>
            <a:endParaRPr lang="en-US" sz="1100" dirty="0"/>
          </a:p>
        </p:txBody>
      </p:sp>
      <p:sp>
        <p:nvSpPr>
          <p:cNvPr id="54" name="TextBox 53"/>
          <p:cNvSpPr txBox="1"/>
          <p:nvPr/>
        </p:nvSpPr>
        <p:spPr>
          <a:xfrm>
            <a:off x="4699108" y="4530721"/>
            <a:ext cx="1102650" cy="1785104"/>
          </a:xfrm>
          <a:prstGeom prst="rect">
            <a:avLst/>
          </a:prstGeom>
          <a:noFill/>
        </p:spPr>
        <p:txBody>
          <a:bodyPr wrap="square" rtlCol="0">
            <a:spAutoFit/>
          </a:bodyPr>
          <a:lstStyle/>
          <a:p>
            <a:r>
              <a:rPr lang="en-US" sz="1100" dirty="0" smtClean="0"/>
              <a:t>Those four children will rule but wont be in complete control they will give all the plants, the animals, and the creatures their rights.</a:t>
            </a:r>
            <a:endParaRPr lang="en-US" sz="1100" dirty="0"/>
          </a:p>
        </p:txBody>
      </p:sp>
      <p:sp>
        <p:nvSpPr>
          <p:cNvPr id="94" name="TextBox 93"/>
          <p:cNvSpPr txBox="1"/>
          <p:nvPr/>
        </p:nvSpPr>
        <p:spPr>
          <a:xfrm>
            <a:off x="5834204" y="5094669"/>
            <a:ext cx="1861810" cy="1107996"/>
          </a:xfrm>
          <a:prstGeom prst="rect">
            <a:avLst/>
          </a:prstGeom>
          <a:noFill/>
        </p:spPr>
        <p:txBody>
          <a:bodyPr wrap="square" rtlCol="0">
            <a:spAutoFit/>
          </a:bodyPr>
          <a:lstStyle/>
          <a:p>
            <a:r>
              <a:rPr lang="en-US" sz="1100" dirty="0" smtClean="0"/>
              <a:t>I see all the creatures in the forest and all the animals speaking.  I see all of the story in my head. I will always see because C.S Lewis is so descriptive.</a:t>
            </a:r>
            <a:endParaRPr lang="en-US" sz="1100" dirty="0"/>
          </a:p>
        </p:txBody>
      </p:sp>
      <p:sp>
        <p:nvSpPr>
          <p:cNvPr id="96" name="TextBox 95"/>
          <p:cNvSpPr txBox="1"/>
          <p:nvPr/>
        </p:nvSpPr>
        <p:spPr>
          <a:xfrm>
            <a:off x="6942403" y="3738012"/>
            <a:ext cx="1327300" cy="1446550"/>
          </a:xfrm>
          <a:prstGeom prst="rect">
            <a:avLst/>
          </a:prstGeom>
          <a:noFill/>
        </p:spPr>
        <p:txBody>
          <a:bodyPr wrap="square" rtlCol="0">
            <a:spAutoFit/>
          </a:bodyPr>
          <a:lstStyle/>
          <a:p>
            <a:r>
              <a:rPr lang="en-US" sz="1100" dirty="0" smtClean="0"/>
              <a:t>I also think that they will rule all the plant an animal until they die or they will meet another person that wants to rule and the book will start all over again.</a:t>
            </a:r>
            <a:endParaRPr lang="en-US" sz="1100" dirty="0"/>
          </a:p>
        </p:txBody>
      </p:sp>
      <p:sp>
        <p:nvSpPr>
          <p:cNvPr id="97" name="TextBox 96"/>
          <p:cNvSpPr txBox="1"/>
          <p:nvPr/>
        </p:nvSpPr>
        <p:spPr>
          <a:xfrm>
            <a:off x="7010400" y="2526010"/>
            <a:ext cx="2057400" cy="938719"/>
          </a:xfrm>
          <a:prstGeom prst="rect">
            <a:avLst/>
          </a:prstGeom>
          <a:noFill/>
        </p:spPr>
        <p:txBody>
          <a:bodyPr wrap="square" rtlCol="0">
            <a:spAutoFit/>
          </a:bodyPr>
          <a:lstStyle/>
          <a:p>
            <a:r>
              <a:rPr lang="en-US" sz="1100" dirty="0" smtClean="0"/>
              <a:t>What will they do to the animals that disrespect them? I think that the won’t care because of what happened to them because of the With Witch.</a:t>
            </a:r>
            <a:endParaRPr lang="en-US" sz="1100" dirty="0"/>
          </a:p>
        </p:txBody>
      </p:sp>
    </p:spTree>
    <p:extLst>
      <p:ext uri="{BB962C8B-B14F-4D97-AF65-F5344CB8AC3E}">
        <p14:creationId xmlns:p14="http://schemas.microsoft.com/office/powerpoint/2010/main" val="3129861938"/>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33" ma:contentTypeDescription="Create a new document." ma:contentTypeScope="" ma:versionID="37d3ec2b48d53e45b233ad8f52fe1b11"/>
</file>

<file path=customXml/item2.xml><?xml version="1.0" encoding="utf-8"?>
<p:properties xmlns:p="http://schemas.microsoft.com/office/2006/metadata/properties" xmlns:xsi="http://www.w3.org/2001/XMLSchema-instance" xmlns:pc="http://schemas.microsoft.com/office/infopath/2007/PartnerControl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DE96CF1-705F-46F6-AFB4-92952F36D39F}">
  <ds:schemaRefs>
    <ds:schemaRef ds:uri="http://schemas.microsoft.com/office/2006/metadata/contentType"/>
    <ds:schemaRef ds:uri="http://schemas.microsoft.com/office/2006/metadata/properties/metaAttributes"/>
  </ds:schemaRefs>
</ds:datastoreItem>
</file>

<file path=customXml/itemProps2.xml><?xml version="1.0" encoding="utf-8"?>
<ds:datastoreItem xmlns:ds="http://schemas.openxmlformats.org/officeDocument/2006/customXml" ds:itemID="{C10FD2AB-C278-431D-B131-13BC1FD07F6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E781951-5A9D-4F01-BA4B-F3835E66FC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Black Tie</Template>
  <TotalTime>243</TotalTime>
  <Words>650</Words>
  <Application>Microsoft Office PowerPoint</Application>
  <PresentationFormat>On-screen Show (4:3)</PresentationFormat>
  <Paragraphs>57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BlackTie</vt:lpstr>
      <vt:lpstr>PowerPoint Presentation</vt:lpstr>
      <vt:lpstr>PowerPoint Presentation</vt:lpstr>
      <vt:lpstr>Character’s  </vt:lpstr>
      <vt:lpstr>Static OR Dynamic?</vt:lpstr>
      <vt:lpstr>Plot  line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Rafael</dc:creator>
  <cp:lastModifiedBy>Rafael</cp:lastModifiedBy>
  <cp:revision>23</cp:revision>
  <dcterms:created xsi:type="dcterms:W3CDTF">2010-10-19T00:59:33Z</dcterms:created>
  <dcterms:modified xsi:type="dcterms:W3CDTF">2010-11-01T23:04:58Z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TC300014139990</vt:lpwstr>
  </property>
</Properties>
</file>